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9" r:id="rId6"/>
    <p:sldId id="260" r:id="rId7"/>
    <p:sldId id="261" r:id="rId8"/>
    <p:sldId id="262" r:id="rId9"/>
    <p:sldId id="263" r:id="rId10"/>
    <p:sldId id="268" r:id="rId11"/>
    <p:sldId id="267" r:id="rId12"/>
    <p:sldId id="264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5" d="100"/>
          <a:sy n="95" d="100"/>
        </p:scale>
        <p:origin x="16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672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079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01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064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9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036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914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105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5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479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211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532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21245A-B93D-45A8-B0FA-EC2AEE26E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Aerei a reazione 3D">
            <a:extLst>
              <a:ext uri="{FF2B5EF4-FFF2-40B4-BE49-F238E27FC236}">
                <a16:creationId xmlns:a16="http://schemas.microsoft.com/office/drawing/2014/main" id="{C384A298-4946-B614-237A-50897D67DA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60A95D1-194E-4E4E-8C67-30F91F8E7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0"/>
            <a:ext cx="8521995" cy="6858000"/>
          </a:xfrm>
          <a:prstGeom prst="rect">
            <a:avLst/>
          </a:prstGeom>
          <a:gradFill>
            <a:gsLst>
              <a:gs pos="58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DE5711-EBD1-B0A3-1433-589DFA929B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4900" y="871539"/>
            <a:ext cx="8905374" cy="3138988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rgbClr val="FFFFFF"/>
                </a:solidFill>
              </a:rPr>
              <a:t>Missile Guidance, NAVIGATION, &amp; CONTROL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CFAB4E-AEAD-3EDE-CEFF-A491C4CD56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4900" y="4464424"/>
            <a:ext cx="5208493" cy="105783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- Khushant Khurana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4C0A835-9AC9-4D0F-A529-BE4789E12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339206" y="3065930"/>
            <a:ext cx="2852793" cy="379776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CF67ECC-797A-4CA0-87E3-360466498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0172700" y="0"/>
            <a:ext cx="1358310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89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5AA1CC-4DFC-697A-3074-8F01115E6A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976" y="1440280"/>
            <a:ext cx="10286024" cy="448727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7C5274-DD98-9AFF-A43E-4C28FF46B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Complete GNC MODEL</a:t>
            </a:r>
          </a:p>
        </p:txBody>
      </p:sp>
    </p:spTree>
    <p:extLst>
      <p:ext uri="{BB962C8B-B14F-4D97-AF65-F5344CB8AC3E}">
        <p14:creationId xmlns:p14="http://schemas.microsoft.com/office/powerpoint/2010/main" val="2365216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96C44-1A18-6CA3-34AD-30621769F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Target Projectile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FA267F-8B4E-9D91-169E-B2483A1FA0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4711" y="1915557"/>
            <a:ext cx="10862578" cy="4942443"/>
          </a:xfrm>
        </p:spPr>
      </p:pic>
    </p:spTree>
    <p:extLst>
      <p:ext uri="{BB962C8B-B14F-4D97-AF65-F5344CB8AC3E}">
        <p14:creationId xmlns:p14="http://schemas.microsoft.com/office/powerpoint/2010/main" val="2117960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9E3B2-8268-EFF7-E603-60198E63F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TRACKING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E02861-87BA-FFF9-647A-9AEC4A9A4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337" y="1546582"/>
            <a:ext cx="10037325" cy="531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689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0A217-DF0C-7E6B-4B9F-732CA118E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FLIGHT PATH ANGLE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739BE1-BB5B-6085-D342-C1D9F28CF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317" y="1821487"/>
            <a:ext cx="9583366" cy="503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171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A59E5-AEAF-0DAB-E76C-E47E5FA9A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Error between true and estimated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413D42-AE66-3DB7-61D8-D59EC746A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505" y="1785097"/>
            <a:ext cx="9520990" cy="507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41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BB92C-4FD8-9BE7-90C3-BA789AC2D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9AC4C-F909-4260-7F2D-14821CDF2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883849"/>
            <a:ext cx="9906000" cy="190472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flight path of the missile needs to be adjusted as the target is moving in space. Accordingly, the missile needs a navigation model to determine its current state, guidance model to adjust the flight path angle, and control model to track the required flight path angle.  </a:t>
            </a:r>
          </a:p>
        </p:txBody>
      </p:sp>
    </p:spTree>
    <p:extLst>
      <p:ext uri="{BB962C8B-B14F-4D97-AF65-F5344CB8AC3E}">
        <p14:creationId xmlns:p14="http://schemas.microsoft.com/office/powerpoint/2010/main" val="3628463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B78D151-52A1-46B3-8374-570DA802E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812B206-25E9-4F8B-AED7-8353BA625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49100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142A6D3-8DB2-4EE4-B19A-4C40D070F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0990" y="4849100"/>
            <a:ext cx="2366826" cy="20089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D73BD45-87D9-44BD-8E6F-A575FFD9C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12" idx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849099"/>
            <a:ext cx="3027816" cy="100445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E4C35B2-32C0-85A5-85AB-17B7F342C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995894"/>
            <a:ext cx="9144000" cy="10437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MODELLING THE MISSILE</a:t>
            </a:r>
          </a:p>
        </p:txBody>
      </p:sp>
      <p:pic>
        <p:nvPicPr>
          <p:cNvPr id="7" name="Picture 6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C6463B54-7172-6C45-89CA-8546B1645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992" y="1216097"/>
            <a:ext cx="5388261" cy="2438189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178E38C-83CD-4BC6-893D-662EF9BFA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602477" y="4849098"/>
            <a:ext cx="339224" cy="20089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965CFDB-63A4-4033-A10B-8444138F6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2420" y="4849097"/>
            <a:ext cx="3309580" cy="138214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4" descr="A diagram of a graph&#10;&#10;Description automatically generated">
            <a:extLst>
              <a:ext uri="{FF2B5EF4-FFF2-40B4-BE49-F238E27FC236}">
                <a16:creationId xmlns:a16="http://schemas.microsoft.com/office/drawing/2014/main" id="{9F6C75D7-A9E5-FCD0-305F-6632F6120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838919"/>
            <a:ext cx="5388261" cy="319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392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1090D9-2046-A254-C2DA-D6BE7855F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050" y="1729164"/>
            <a:ext cx="5776916" cy="207224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33C639-66D5-260D-AB3B-907DB42DA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8128"/>
            <a:ext cx="9906000" cy="1382156"/>
          </a:xfrm>
        </p:spPr>
        <p:txBody>
          <a:bodyPr/>
          <a:lstStyle/>
          <a:p>
            <a:pPr algn="ctr"/>
            <a:r>
              <a:rPr lang="en-US" dirty="0"/>
              <a:t>MISSILE DYNAMICS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75BD58-9C1B-7CC3-233D-CB47B4BD0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803" y="4736038"/>
            <a:ext cx="1146550" cy="7844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375845-13D4-9275-EF4C-D5CDBF58C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957" y="1886534"/>
            <a:ext cx="3246401" cy="16536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9E5C91-87BC-FAD5-E372-8B45E1226491}"/>
              </a:ext>
            </a:extLst>
          </p:cNvPr>
          <p:cNvSpPr txBox="1"/>
          <p:nvPr/>
        </p:nvSpPr>
        <p:spPr>
          <a:xfrm>
            <a:off x="6758845" y="4241915"/>
            <a:ext cx="128336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DYNAMICS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B2E7E9-9C0E-DAEE-F7F8-168B30544828}"/>
              </a:ext>
            </a:extLst>
          </p:cNvPr>
          <p:cNvSpPr txBox="1"/>
          <p:nvPr/>
        </p:nvSpPr>
        <p:spPr>
          <a:xfrm>
            <a:off x="6758845" y="4943613"/>
            <a:ext cx="152399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STATE VECTOR</a:t>
            </a:r>
          </a:p>
        </p:txBody>
      </p:sp>
      <p:sp>
        <p:nvSpPr>
          <p:cNvPr id="15" name="Arrow: Bent 14">
            <a:extLst>
              <a:ext uri="{FF2B5EF4-FFF2-40B4-BE49-F238E27FC236}">
                <a16:creationId xmlns:a16="http://schemas.microsoft.com/office/drawing/2014/main" id="{EA485042-7244-A04E-9E17-7C7DF79312DA}"/>
              </a:ext>
            </a:extLst>
          </p:cNvPr>
          <p:cNvSpPr/>
          <p:nvPr/>
        </p:nvSpPr>
        <p:spPr>
          <a:xfrm rot="5400000" flipH="1">
            <a:off x="8821434" y="3334177"/>
            <a:ext cx="822249" cy="1731890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292C6EE3-99BC-04C1-F82B-00069A0FBCF3}"/>
              </a:ext>
            </a:extLst>
          </p:cNvPr>
          <p:cNvSpPr/>
          <p:nvPr/>
        </p:nvSpPr>
        <p:spPr>
          <a:xfrm rot="5400000" flipH="1" flipV="1">
            <a:off x="5229402" y="3283450"/>
            <a:ext cx="834191" cy="1821400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0470F4D7-773A-B0C2-7EBA-C094042F0B35}"/>
              </a:ext>
            </a:extLst>
          </p:cNvPr>
          <p:cNvSpPr/>
          <p:nvPr/>
        </p:nvSpPr>
        <p:spPr>
          <a:xfrm>
            <a:off x="4735797" y="4975462"/>
            <a:ext cx="1821401" cy="33748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1D370FF-972D-D481-FAAF-837412E824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4221" y="5667712"/>
            <a:ext cx="784852" cy="474787"/>
          </a:xfrm>
          <a:prstGeom prst="rect">
            <a:avLst/>
          </a:prstGeom>
        </p:spPr>
      </p:pic>
      <p:sp>
        <p:nvSpPr>
          <p:cNvPr id="20" name="Arrow: Left 19">
            <a:extLst>
              <a:ext uri="{FF2B5EF4-FFF2-40B4-BE49-F238E27FC236}">
                <a16:creationId xmlns:a16="http://schemas.microsoft.com/office/drawing/2014/main" id="{BA03F5BF-B8F1-067C-73A9-6668590018E1}"/>
              </a:ext>
            </a:extLst>
          </p:cNvPr>
          <p:cNvSpPr/>
          <p:nvPr/>
        </p:nvSpPr>
        <p:spPr>
          <a:xfrm>
            <a:off x="4735796" y="5772895"/>
            <a:ext cx="1821401" cy="33748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E67BB2-19D4-30B4-E733-5FCB26769C63}"/>
              </a:ext>
            </a:extLst>
          </p:cNvPr>
          <p:cNvSpPr txBox="1"/>
          <p:nvPr/>
        </p:nvSpPr>
        <p:spPr>
          <a:xfrm>
            <a:off x="6758845" y="5739413"/>
            <a:ext cx="152399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INPUT TORQUE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D0B24F-3BA6-63EA-F780-12EA4014A653}"/>
              </a:ext>
            </a:extLst>
          </p:cNvPr>
          <p:cNvSpPr txBox="1"/>
          <p:nvPr/>
        </p:nvSpPr>
        <p:spPr>
          <a:xfrm>
            <a:off x="80210" y="6273225"/>
            <a:ext cx="119112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+mj-lt"/>
              </a:rPr>
              <a:t>Source: “</a:t>
            </a:r>
            <a:r>
              <a:rPr lang="en-US" sz="1600" b="1" i="0" dirty="0">
                <a:solidFill>
                  <a:srgbClr val="111111"/>
                </a:solidFill>
                <a:effectLst/>
                <a:latin typeface="+mj-lt"/>
              </a:rPr>
              <a:t>Missile Longitudinal Autopilots: Connections Between Optimal Control and Classical Topologies” by Raytheon Technologies</a:t>
            </a:r>
          </a:p>
          <a:p>
            <a:endParaRPr lang="en-US" sz="16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3F19AC-F447-3274-6771-A619F43C4486}"/>
              </a:ext>
            </a:extLst>
          </p:cNvPr>
          <p:cNvSpPr txBox="1"/>
          <p:nvPr/>
        </p:nvSpPr>
        <p:spPr>
          <a:xfrm>
            <a:off x="780281" y="4051030"/>
            <a:ext cx="3345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Poles = -17, 16 (Unstable system)</a:t>
            </a:r>
          </a:p>
        </p:txBody>
      </p:sp>
    </p:spTree>
    <p:extLst>
      <p:ext uri="{BB962C8B-B14F-4D97-AF65-F5344CB8AC3E}">
        <p14:creationId xmlns:p14="http://schemas.microsoft.com/office/powerpoint/2010/main" val="3191345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17811-E150-4AD2-E2FD-38411E73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Short period approximation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35ED17-EC93-C5F6-5678-3BF9B371F721}"/>
              </a:ext>
            </a:extLst>
          </p:cNvPr>
          <p:cNvSpPr txBox="1"/>
          <p:nvPr/>
        </p:nvSpPr>
        <p:spPr>
          <a:xfrm>
            <a:off x="1676400" y="2403399"/>
            <a:ext cx="8839200" cy="1885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/>
              <a:t>Pitch angle and pitch velocity are in the same phase. So there is no side slip angle.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/>
              <a:t>Roll and Yaw velocities are 0 to avoid coupling.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/>
              <a:t>Neglect thrust effects (so no forward acceleration). Considered to be the equilibrium point!!!!</a:t>
            </a:r>
          </a:p>
        </p:txBody>
      </p:sp>
    </p:spTree>
    <p:extLst>
      <p:ext uri="{BB962C8B-B14F-4D97-AF65-F5344CB8AC3E}">
        <p14:creationId xmlns:p14="http://schemas.microsoft.com/office/powerpoint/2010/main" val="2709102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6AF78-658A-7A79-6DCC-4526B89AA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60686"/>
            <a:ext cx="9906000" cy="1382156"/>
          </a:xfrm>
        </p:spPr>
        <p:txBody>
          <a:bodyPr/>
          <a:lstStyle/>
          <a:p>
            <a:pPr algn="ctr"/>
            <a:r>
              <a:rPr lang="en-US" dirty="0"/>
              <a:t>IMPLEMENTING NAVIGATION (WHERE AM I ? 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85BBEA-D672-3BE8-CBBE-D5300FD4A9D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794" y="1642842"/>
            <a:ext cx="8614412" cy="521463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5101826-73A7-6FB7-A886-584BC956D7D1}"/>
              </a:ext>
            </a:extLst>
          </p:cNvPr>
          <p:cNvSpPr/>
          <p:nvPr/>
        </p:nvSpPr>
        <p:spPr>
          <a:xfrm>
            <a:off x="5307981" y="4335377"/>
            <a:ext cx="1012608" cy="97456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3A1765-D9F7-152F-7655-1C92C9721DD1}"/>
              </a:ext>
            </a:extLst>
          </p:cNvPr>
          <p:cNvSpPr txBox="1"/>
          <p:nvPr/>
        </p:nvSpPr>
        <p:spPr>
          <a:xfrm>
            <a:off x="641684" y="3025622"/>
            <a:ext cx="1002631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LQR CONTROL</a:t>
            </a:r>
          </a:p>
        </p:txBody>
      </p:sp>
      <p:sp>
        <p:nvSpPr>
          <p:cNvPr id="9" name="Arrow: Bent 8">
            <a:extLst>
              <a:ext uri="{FF2B5EF4-FFF2-40B4-BE49-F238E27FC236}">
                <a16:creationId xmlns:a16="http://schemas.microsoft.com/office/drawing/2014/main" id="{2588A3BA-1C3E-96DB-9B5D-5AA62B765393}"/>
              </a:ext>
            </a:extLst>
          </p:cNvPr>
          <p:cNvSpPr/>
          <p:nvPr/>
        </p:nvSpPr>
        <p:spPr>
          <a:xfrm rot="5400000" flipH="1" flipV="1">
            <a:off x="2579769" y="2166685"/>
            <a:ext cx="974561" cy="4337384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B1B63A6-A9E4-EE3E-591C-A7BDBBBBC9C7}"/>
              </a:ext>
            </a:extLst>
          </p:cNvPr>
          <p:cNvSpPr/>
          <p:nvPr/>
        </p:nvSpPr>
        <p:spPr>
          <a:xfrm>
            <a:off x="7537834" y="5755104"/>
            <a:ext cx="1012608" cy="97456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Bent 10">
            <a:extLst>
              <a:ext uri="{FF2B5EF4-FFF2-40B4-BE49-F238E27FC236}">
                <a16:creationId xmlns:a16="http://schemas.microsoft.com/office/drawing/2014/main" id="{4186EF29-0457-BEAA-19AC-587465A2EE46}"/>
              </a:ext>
            </a:extLst>
          </p:cNvPr>
          <p:cNvSpPr/>
          <p:nvPr/>
        </p:nvSpPr>
        <p:spPr>
          <a:xfrm rot="5400000" flipH="1">
            <a:off x="9444928" y="4772665"/>
            <a:ext cx="770021" cy="2438121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55B03A-2B7E-7FC8-114B-9A3B8C44F5B2}"/>
              </a:ext>
            </a:extLst>
          </p:cNvPr>
          <p:cNvSpPr txBox="1"/>
          <p:nvPr/>
        </p:nvSpPr>
        <p:spPr>
          <a:xfrm>
            <a:off x="10403206" y="4822657"/>
            <a:ext cx="890437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Kalman gain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057BE2-5CE9-756E-FC3B-933DB27C2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4" y="1767345"/>
            <a:ext cx="1280271" cy="10821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2B4934-E3D5-94AF-6598-493905398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2946" y="3808471"/>
            <a:ext cx="2270957" cy="53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6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C6530-F9D8-13C5-DE06-D105892BE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NAVIGATION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4CDC3-0975-76C5-B35C-62E58FFE8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41" y="1692142"/>
            <a:ext cx="7719729" cy="24767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060C40-3467-C785-3454-02C934A1E61B}"/>
              </a:ext>
            </a:extLst>
          </p:cNvPr>
          <p:cNvSpPr txBox="1"/>
          <p:nvPr/>
        </p:nvSpPr>
        <p:spPr>
          <a:xfrm>
            <a:off x="5406190" y="5142932"/>
            <a:ext cx="2406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response!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4AE1CE-0F97-AD2F-FC64-E8F6549A6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526" y="4168857"/>
            <a:ext cx="457200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09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1A37E-DFB2-E0C7-3704-7E2742ADE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GUIDANCE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43ACEF-AAAC-94CB-9F1F-2C1C853A23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366" y="1551167"/>
            <a:ext cx="9285299" cy="261978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B974759-446A-E54E-9D0C-4DD6B8086F1B}"/>
              </a:ext>
            </a:extLst>
          </p:cNvPr>
          <p:cNvSpPr/>
          <p:nvPr/>
        </p:nvSpPr>
        <p:spPr>
          <a:xfrm>
            <a:off x="5831306" y="2261937"/>
            <a:ext cx="721894" cy="906379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Bent 6">
            <a:extLst>
              <a:ext uri="{FF2B5EF4-FFF2-40B4-BE49-F238E27FC236}">
                <a16:creationId xmlns:a16="http://schemas.microsoft.com/office/drawing/2014/main" id="{3DC7E5D1-30A4-239D-BB0F-B53F99E22400}"/>
              </a:ext>
            </a:extLst>
          </p:cNvPr>
          <p:cNvSpPr/>
          <p:nvPr/>
        </p:nvSpPr>
        <p:spPr>
          <a:xfrm flipH="1" flipV="1">
            <a:off x="5053262" y="3260248"/>
            <a:ext cx="1258983" cy="2161984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06B1BA-9600-6FA4-CDF2-A8300FE3C972}"/>
              </a:ext>
            </a:extLst>
          </p:cNvPr>
          <p:cNvSpPr txBox="1"/>
          <p:nvPr/>
        </p:nvSpPr>
        <p:spPr>
          <a:xfrm>
            <a:off x="3521243" y="4775901"/>
            <a:ext cx="137962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Finding Flight Path Angle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0C9534D-8D5B-87E0-B68B-1C6DA49D8C5B}"/>
              </a:ext>
            </a:extLst>
          </p:cNvPr>
          <p:cNvSpPr/>
          <p:nvPr/>
        </p:nvSpPr>
        <p:spPr>
          <a:xfrm>
            <a:off x="7718538" y="1856136"/>
            <a:ext cx="783778" cy="170521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Bent 9">
            <a:extLst>
              <a:ext uri="{FF2B5EF4-FFF2-40B4-BE49-F238E27FC236}">
                <a16:creationId xmlns:a16="http://schemas.microsoft.com/office/drawing/2014/main" id="{2DC2E2BB-B6F8-22BA-FC6B-F8B4E4509B69}"/>
              </a:ext>
            </a:extLst>
          </p:cNvPr>
          <p:cNvSpPr/>
          <p:nvPr/>
        </p:nvSpPr>
        <p:spPr>
          <a:xfrm flipV="1">
            <a:off x="8013032" y="3688689"/>
            <a:ext cx="1171397" cy="1958132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785FF8-3B3E-C0E7-B59C-97E95D622C75}"/>
              </a:ext>
            </a:extLst>
          </p:cNvPr>
          <p:cNvSpPr txBox="1"/>
          <p:nvPr/>
        </p:nvSpPr>
        <p:spPr>
          <a:xfrm>
            <a:off x="9304422" y="5000490"/>
            <a:ext cx="137962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Finding x and z location</a:t>
            </a:r>
          </a:p>
        </p:txBody>
      </p:sp>
    </p:spTree>
    <p:extLst>
      <p:ext uri="{BB962C8B-B14F-4D97-AF65-F5344CB8AC3E}">
        <p14:creationId xmlns:p14="http://schemas.microsoft.com/office/powerpoint/2010/main" val="246861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6F190B-2479-0B73-120F-4ABAE238B11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59" y="1843384"/>
            <a:ext cx="11316681" cy="47095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DD3B0B-4470-2A2D-B9D2-E45298964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GUIDANCE MODEL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1E8D920-FF61-7156-1981-D4B127CCC35A}"/>
              </a:ext>
            </a:extLst>
          </p:cNvPr>
          <p:cNvSpPr/>
          <p:nvPr/>
        </p:nvSpPr>
        <p:spPr>
          <a:xfrm>
            <a:off x="4472062" y="4333103"/>
            <a:ext cx="3082035" cy="1382156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8A16EDA-FB29-0FDC-F2AF-0BC3C3D7DE17}"/>
              </a:ext>
            </a:extLst>
          </p:cNvPr>
          <p:cNvSpPr/>
          <p:nvPr/>
        </p:nvSpPr>
        <p:spPr>
          <a:xfrm>
            <a:off x="4934465" y="5799438"/>
            <a:ext cx="2479590" cy="753514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Bent 8">
            <a:extLst>
              <a:ext uri="{FF2B5EF4-FFF2-40B4-BE49-F238E27FC236}">
                <a16:creationId xmlns:a16="http://schemas.microsoft.com/office/drawing/2014/main" id="{5C552D7C-308E-1C8F-03EE-0EF9CCA9115F}"/>
              </a:ext>
            </a:extLst>
          </p:cNvPr>
          <p:cNvSpPr/>
          <p:nvPr/>
        </p:nvSpPr>
        <p:spPr>
          <a:xfrm rot="5400000" flipV="1">
            <a:off x="2805805" y="4278481"/>
            <a:ext cx="873471" cy="2168446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row: Bent 9">
            <a:extLst>
              <a:ext uri="{FF2B5EF4-FFF2-40B4-BE49-F238E27FC236}">
                <a16:creationId xmlns:a16="http://schemas.microsoft.com/office/drawing/2014/main" id="{FF90A9AC-8D7B-5350-5050-7CC335BBD13B}"/>
              </a:ext>
            </a:extLst>
          </p:cNvPr>
          <p:cNvSpPr/>
          <p:nvPr/>
        </p:nvSpPr>
        <p:spPr>
          <a:xfrm rot="16200000" flipV="1">
            <a:off x="8181145" y="5219394"/>
            <a:ext cx="638185" cy="2028931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DE8DF5-A19E-0183-B349-229B31359053}"/>
              </a:ext>
            </a:extLst>
          </p:cNvPr>
          <p:cNvSpPr txBox="1"/>
          <p:nvPr/>
        </p:nvSpPr>
        <p:spPr>
          <a:xfrm>
            <a:off x="1708919" y="5853030"/>
            <a:ext cx="137962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Guidance math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F68F62-2000-F96B-5AAF-C426422A673F}"/>
              </a:ext>
            </a:extLst>
          </p:cNvPr>
          <p:cNvSpPr txBox="1"/>
          <p:nvPr/>
        </p:nvSpPr>
        <p:spPr>
          <a:xfrm>
            <a:off x="9586420" y="5591601"/>
            <a:ext cx="137962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Target projectile</a:t>
            </a:r>
          </a:p>
        </p:txBody>
      </p:sp>
    </p:spTree>
    <p:extLst>
      <p:ext uri="{BB962C8B-B14F-4D97-AF65-F5344CB8AC3E}">
        <p14:creationId xmlns:p14="http://schemas.microsoft.com/office/powerpoint/2010/main" val="6431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AngleLinesVTI">
  <a:themeElements>
    <a:clrScheme name="AnalogousFromLightSeedRightStep">
      <a:dk1>
        <a:srgbClr val="000000"/>
      </a:dk1>
      <a:lt1>
        <a:srgbClr val="FFFFFF"/>
      </a:lt1>
      <a:dk2>
        <a:srgbClr val="242F41"/>
      </a:dk2>
      <a:lt2>
        <a:srgbClr val="E8E5E2"/>
      </a:lt2>
      <a:accent1>
        <a:srgbClr val="67A7E2"/>
      </a:accent1>
      <a:accent2>
        <a:srgbClr val="5967DF"/>
      </a:accent2>
      <a:accent3>
        <a:srgbClr val="9A77E5"/>
      </a:accent3>
      <a:accent4>
        <a:srgbClr val="BB59DF"/>
      </a:accent4>
      <a:accent5>
        <a:srgbClr val="E577D5"/>
      </a:accent5>
      <a:accent6>
        <a:srgbClr val="DF5994"/>
      </a:accent6>
      <a:hlink>
        <a:srgbClr val="9E7D5E"/>
      </a:hlink>
      <a:folHlink>
        <a:srgbClr val="7F7F7F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201</Words>
  <Application>Microsoft Office PowerPoint</Application>
  <PresentationFormat>Widescreen</PresentationFormat>
  <Paragraphs>31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Univers Condensed Light</vt:lpstr>
      <vt:lpstr>Walbaum Display Light</vt:lpstr>
      <vt:lpstr>AngleLinesVTI</vt:lpstr>
      <vt:lpstr>Missile Guidance, NAVIGATION, &amp; CONTROL</vt:lpstr>
      <vt:lpstr>Problem statement</vt:lpstr>
      <vt:lpstr>MODELLING THE MISSILE</vt:lpstr>
      <vt:lpstr>MISSILE DYNAMICS</vt:lpstr>
      <vt:lpstr>Short period approximation</vt:lpstr>
      <vt:lpstr>IMPLEMENTING NAVIGATION (WHERE AM I ? )</vt:lpstr>
      <vt:lpstr>TESTING NAVIGATION MODEL</vt:lpstr>
      <vt:lpstr>GUIDANCE MODEL</vt:lpstr>
      <vt:lpstr>GUIDANCE MODEL</vt:lpstr>
      <vt:lpstr>Complete GNC MODEL</vt:lpstr>
      <vt:lpstr>Target Projectile</vt:lpstr>
      <vt:lpstr>TRACKING RESULTS</vt:lpstr>
      <vt:lpstr>FLIGHT PATH ANGLE</vt:lpstr>
      <vt:lpstr>Error between true and estimated state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Missile Guidance, NAVIGATION, &amp; CONTROL</dc:title>
  <dc:creator>Khushant Khurana</dc:creator>
  <cp:lastModifiedBy>Khushant Khurana</cp:lastModifiedBy>
  <cp:revision>7</cp:revision>
  <dcterms:created xsi:type="dcterms:W3CDTF">2023-11-30T03:20:01Z</dcterms:created>
  <dcterms:modified xsi:type="dcterms:W3CDTF">2023-12-13T18:49:35Z</dcterms:modified>
</cp:coreProperties>
</file>